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86" r:id="rId2"/>
    <p:sldId id="288" r:id="rId3"/>
    <p:sldId id="289" r:id="rId4"/>
    <p:sldId id="318" r:id="rId5"/>
    <p:sldId id="319" r:id="rId6"/>
    <p:sldId id="306" r:id="rId7"/>
    <p:sldId id="320" r:id="rId8"/>
    <p:sldId id="323" r:id="rId9"/>
    <p:sldId id="324" r:id="rId10"/>
    <p:sldId id="325" r:id="rId11"/>
    <p:sldId id="326" r:id="rId12"/>
  </p:sldIdLst>
  <p:sldSz cx="12192000" cy="6858000"/>
  <p:notesSz cx="6858000" cy="9144000"/>
  <p:embeddedFontLs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jSbv+6oWX89bHpEqbwf7qxTQWkc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sar Barletta" initials="C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33803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Open Sans"/>
              <a:buNone/>
              <a:defRPr sz="54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6522" y="6172200"/>
            <a:ext cx="1053547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72200"/>
            <a:ext cx="165652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  <a:defRPr sz="40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33" name="Google Shape;3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6522" y="6172200"/>
            <a:ext cx="1053547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72200"/>
            <a:ext cx="165652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leyenda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Cambr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5678905" y="987425"/>
            <a:ext cx="567648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2"/>
          </p:nvPr>
        </p:nvSpPr>
        <p:spPr>
          <a:xfrm>
            <a:off x="1562100" y="2101850"/>
            <a:ext cx="3932237" cy="3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Google Shape;4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6522" y="6172200"/>
            <a:ext cx="1053547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72200"/>
            <a:ext cx="165652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leyenda">
  <p:cSld name="1_Imagen con leyenda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Cambr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 descr="Marcador de posición vacío para agregar una imagen. Haga clic en el marcador de posición y seleccione la imagen que desee agregar"/>
          <p:cNvSpPr>
            <a:spLocks noGrp="1"/>
          </p:cNvSpPr>
          <p:nvPr>
            <p:ph type="pic" idx="2"/>
          </p:nvPr>
        </p:nvSpPr>
        <p:spPr>
          <a:xfrm>
            <a:off x="5678904" y="987425"/>
            <a:ext cx="5678424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1562100" y="2101850"/>
            <a:ext cx="3932237" cy="3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50" name="Google Shape;5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6522" y="6172200"/>
            <a:ext cx="1053547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72200"/>
            <a:ext cx="165652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leyenda">
  <p:cSld name="Imagen con leyend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Cambr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 descr="Marcador de posición vacío para agregar una imagen. Haga clic en el marcador de posición y seleccione la imagen que desee agregar"/>
          <p:cNvSpPr>
            <a:spLocks noGrp="1"/>
          </p:cNvSpPr>
          <p:nvPr>
            <p:ph type="pic" idx="2"/>
          </p:nvPr>
        </p:nvSpPr>
        <p:spPr>
          <a:xfrm>
            <a:off x="5678904" y="987425"/>
            <a:ext cx="5678424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1562100" y="2101850"/>
            <a:ext cx="3932237" cy="3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68" name="Google Shape;6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6522" y="6172200"/>
            <a:ext cx="1053547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72200"/>
            <a:ext cx="165652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mbr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1"/>
          </p:nvPr>
        </p:nvSpPr>
        <p:spPr>
          <a:xfrm rot="5400000">
            <a:off x="4282281" y="-894556"/>
            <a:ext cx="4351338" cy="9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76" name="Google Shape;7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6522" y="6172200"/>
            <a:ext cx="1053547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72200"/>
            <a:ext cx="165652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mbr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2161381" y="-234156"/>
            <a:ext cx="5811838" cy="7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84" name="Google Shape;8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6522" y="6172200"/>
            <a:ext cx="10535478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72200"/>
            <a:ext cx="165652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mbria"/>
              <a:buNone/>
              <a:defRPr sz="4400" b="0" i="0" u="none" strike="noStrike" cap="none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01593" y="6147935"/>
            <a:ext cx="1590407" cy="70105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464">
          <p15:clr>
            <a:srgbClr val="F26B43"/>
          </p15:clr>
        </p15:guide>
        <p15:guide id="4" pos="7152">
          <p15:clr>
            <a:srgbClr val="F26B43"/>
          </p15:clr>
        </p15:guide>
        <p15:guide id="5" pos="984">
          <p15:clr>
            <a:srgbClr val="F26B43"/>
          </p15:clr>
        </p15:guide>
        <p15:guide id="6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88124" y="778564"/>
            <a:ext cx="9415752" cy="2971801"/>
          </a:xfrm>
        </p:spPr>
        <p:txBody>
          <a:bodyPr>
            <a:normAutofit fontScale="90000"/>
          </a:bodyPr>
          <a:lstStyle/>
          <a:p>
            <a:r>
              <a:rPr lang="es-AR" dirty="0"/>
              <a:t>Recomendaciones de seguridad para docentes </a:t>
            </a:r>
            <a:br>
              <a:rPr lang="es-AR" dirty="0"/>
            </a:br>
            <a:r>
              <a:rPr lang="es-AR" dirty="0"/>
              <a:t/>
            </a:r>
            <a:br>
              <a:rPr lang="es-AR" dirty="0"/>
            </a:br>
            <a:r>
              <a:rPr lang="es-AR" u="sng" dirty="0"/>
              <a:t>Big Blue </a:t>
            </a:r>
            <a:r>
              <a:rPr lang="es-AR" u="sng" dirty="0" err="1"/>
              <a:t>Button</a:t>
            </a:r>
            <a:r>
              <a:rPr lang="es-AR" u="sng" dirty="0"/>
              <a:t>(BBB)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063345" y="4281055"/>
            <a:ext cx="3131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Autor: José María Pereyra</a:t>
            </a:r>
          </a:p>
          <a:p>
            <a:r>
              <a:rPr lang="es-AR" dirty="0" smtClean="0"/>
              <a:t>Revisores: </a:t>
            </a:r>
            <a:r>
              <a:rPr lang="es-AR" dirty="0"/>
              <a:t>Cesar </a:t>
            </a:r>
            <a:r>
              <a:rPr lang="es-AR" dirty="0" err="1"/>
              <a:t>Barletta</a:t>
            </a:r>
            <a:r>
              <a:rPr lang="es-AR" dirty="0"/>
              <a:t>, Alejandro Héctor </a:t>
            </a:r>
            <a:r>
              <a:rPr lang="es-AR" dirty="0" err="1"/>
              <a:t>Gonzalez</a:t>
            </a:r>
            <a:endParaRPr lang="es-AR" dirty="0"/>
          </a:p>
          <a:p>
            <a:r>
              <a:rPr lang="es-AR" dirty="0"/>
              <a:t>Diseño Claudio Javier Jaime</a:t>
            </a:r>
          </a:p>
          <a:p>
            <a:endParaRPr lang="es-AR" dirty="0"/>
          </a:p>
          <a:p>
            <a:r>
              <a:rPr lang="es-AR" dirty="0"/>
              <a:t>Licencia </a:t>
            </a:r>
            <a:r>
              <a:rPr lang="es-AR" dirty="0" err="1"/>
              <a:t>Creative</a:t>
            </a:r>
            <a:r>
              <a:rPr lang="es-AR" dirty="0"/>
              <a:t> </a:t>
            </a:r>
            <a:r>
              <a:rPr lang="es-AR" dirty="0" err="1"/>
              <a:t>Commons</a:t>
            </a:r>
            <a:r>
              <a:rPr lang="es-AR" dirty="0"/>
              <a:t> CC </a:t>
            </a:r>
            <a:r>
              <a:rPr lang="es-AR" dirty="0" err="1"/>
              <a:t>By</a:t>
            </a:r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488" y="4281055"/>
            <a:ext cx="3040828" cy="90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4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939" y="41472"/>
            <a:ext cx="11544300" cy="733061"/>
          </a:xfrm>
        </p:spPr>
        <p:txBody>
          <a:bodyPr>
            <a:normAutofit fontScale="90000"/>
          </a:bodyPr>
          <a:lstStyle/>
          <a:p>
            <a:pPr algn="ctr"/>
            <a:r>
              <a:rPr lang="es-AR" sz="3200" dirty="0"/>
              <a:t>Ajustes durante la reunión </a:t>
            </a:r>
            <a:br>
              <a:rPr lang="es-AR" sz="3200" dirty="0"/>
            </a:br>
            <a:r>
              <a:rPr lang="es-AR" sz="3200" dirty="0"/>
              <a:t>Grupos de trabajo / Salas externas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953657" y="1386723"/>
            <a:ext cx="3086136" cy="489364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5) Creada las salas empieza a transcurrir el tiempo que designamos para las mismas</a:t>
            </a:r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s-A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6) Para añadir mas participantes en las salas volvemos a acceder a los ajustes y seleccionamos la opción ”invitación a grupo de trabajo”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09" y="1231472"/>
            <a:ext cx="5915891" cy="5626528"/>
          </a:xfrm>
          <a:ln w="28575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4829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939" y="524518"/>
            <a:ext cx="11544300" cy="733061"/>
          </a:xfrm>
        </p:spPr>
        <p:txBody>
          <a:bodyPr>
            <a:normAutofit fontScale="90000"/>
          </a:bodyPr>
          <a:lstStyle/>
          <a:p>
            <a:pPr algn="ctr"/>
            <a:r>
              <a:rPr lang="es-AR" sz="3200" dirty="0"/>
              <a:t>Ajustes durante la reunión </a:t>
            </a:r>
            <a:br>
              <a:rPr lang="es-AR" sz="3200" dirty="0"/>
            </a:br>
            <a:r>
              <a:rPr lang="es-AR" sz="3200" dirty="0"/>
              <a:t>Grupos de trabajo / Salas externas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98939" y="1423375"/>
            <a:ext cx="4298282" cy="452431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7) Podemos llevar a cada participante a una sala arrastrando su nombre desde la columna uno a cualquiera de las salas definidas. </a:t>
            </a:r>
            <a:endParaRPr lang="es-A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8) Seleccionar la opción </a:t>
            </a:r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Invitar</a:t>
            </a:r>
          </a:p>
          <a:p>
            <a:endParaRPr lang="es-A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9) Cada estudiante recibirán una notificación de la invitación y luego de aceptarla podrá ingresar a la sala.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18" y="2620776"/>
            <a:ext cx="7412182" cy="3492710"/>
          </a:xfrm>
          <a:ln w="28575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3589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186" y="403426"/>
            <a:ext cx="11253653" cy="493389"/>
          </a:xfrm>
        </p:spPr>
        <p:txBody>
          <a:bodyPr>
            <a:noAutofit/>
          </a:bodyPr>
          <a:lstStyle/>
          <a:p>
            <a:pPr algn="ctr"/>
            <a:r>
              <a:rPr lang="es-AR" sz="3200" dirty="0"/>
              <a:t>Planificar BBB en Moodle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981200" y="1761392"/>
            <a:ext cx="2008094" cy="267765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800" dirty="0">
                <a:latin typeface="Calibri" panose="020F0502020204030204" pitchFamily="34" charset="0"/>
                <a:cs typeface="Calibri" panose="020F0502020204030204" pitchFamily="34" charset="0"/>
              </a:rPr>
              <a:t>El BBB se encuentra dentro de Actividades y Recursos en Moodle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73" y="896815"/>
            <a:ext cx="7336627" cy="5584408"/>
          </a:xfrm>
          <a:ln w="28575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Flecha derecha 6"/>
          <p:cNvSpPr/>
          <p:nvPr/>
        </p:nvSpPr>
        <p:spPr>
          <a:xfrm rot="10800000">
            <a:off x="7707599" y="2443917"/>
            <a:ext cx="1415562" cy="4484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377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247" y="1846818"/>
            <a:ext cx="9236328" cy="3020290"/>
          </a:xfrm>
          <a:ln w="28575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8627" y="505431"/>
            <a:ext cx="10753373" cy="531767"/>
          </a:xfrm>
        </p:spPr>
        <p:txBody>
          <a:bodyPr>
            <a:noAutofit/>
          </a:bodyPr>
          <a:lstStyle/>
          <a:p>
            <a:pPr algn="ctr"/>
            <a:r>
              <a:rPr lang="es-AR" sz="3200" dirty="0"/>
              <a:t>Ajustes de Seguridad: Sala de espera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1156361"/>
            <a:ext cx="2985247" cy="440120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800" dirty="0">
                <a:latin typeface="Calibri" panose="020F0502020204030204" pitchFamily="34" charset="0"/>
                <a:cs typeface="Calibri" panose="020F0502020204030204" pitchFamily="34" charset="0"/>
              </a:rPr>
              <a:t>Sala de espera: en “</a:t>
            </a:r>
            <a:r>
              <a:rPr lang="es-A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Room</a:t>
            </a:r>
            <a:r>
              <a:rPr lang="es-A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setting</a:t>
            </a:r>
            <a:r>
              <a:rPr lang="es-AR" sz="2800" dirty="0">
                <a:latin typeface="Calibri" panose="020F0502020204030204" pitchFamily="34" charset="0"/>
                <a:cs typeface="Calibri" panose="020F0502020204030204" pitchFamily="34" charset="0"/>
              </a:rPr>
              <a:t>” podremos seleccionar la opción de que los participantes ingresen a la sesión cuando el moderador les de acceso. </a:t>
            </a:r>
          </a:p>
        </p:txBody>
      </p:sp>
    </p:spTree>
    <p:extLst>
      <p:ext uri="{BB962C8B-B14F-4D97-AF65-F5344CB8AC3E}">
        <p14:creationId xmlns:p14="http://schemas.microsoft.com/office/powerpoint/2010/main" val="81759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50" y="2022765"/>
            <a:ext cx="8562750" cy="2354756"/>
          </a:xfrm>
          <a:ln w="28575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88" y="583740"/>
            <a:ext cx="10753373" cy="531767"/>
          </a:xfrm>
        </p:spPr>
        <p:txBody>
          <a:bodyPr>
            <a:noAutofit/>
          </a:bodyPr>
          <a:lstStyle/>
          <a:p>
            <a:pPr algn="ctr"/>
            <a:r>
              <a:rPr lang="es-AR" sz="3200" dirty="0"/>
              <a:t>Ajustes de la actividad - Roles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-13556" y="1323798"/>
            <a:ext cx="3642806" cy="415498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Deede</a:t>
            </a:r>
            <a:r>
              <a:rPr lang="es-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opción Participantes es posible asignar roles a los usuarios. </a:t>
            </a:r>
          </a:p>
          <a:p>
            <a:pPr algn="ctr"/>
            <a:r>
              <a:rPr lang="es-AR" sz="2400" b="1" dirty="0">
                <a:latin typeface="Calibri" panose="020F0502020204030204" pitchFamily="34" charset="0"/>
                <a:cs typeface="Calibri" panose="020F0502020204030204" pitchFamily="34" charset="0"/>
              </a:rPr>
              <a:t>Los moderadores </a:t>
            </a:r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quienes tiene los privilegios necesarios para ordenar la sala de videoconferencia.</a:t>
            </a:r>
          </a:p>
          <a:p>
            <a:pPr algn="ctr"/>
            <a:r>
              <a:rPr lang="es-AR" sz="2400" b="1" dirty="0">
                <a:latin typeface="Calibri" panose="020F0502020204030204" pitchFamily="34" charset="0"/>
                <a:cs typeface="Calibri" panose="020F0502020204030204" pitchFamily="34" charset="0"/>
              </a:rPr>
              <a:t>Los observadores </a:t>
            </a:r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están limitados a los permisos que le transfiere el moderador. </a:t>
            </a:r>
          </a:p>
        </p:txBody>
      </p:sp>
    </p:spTree>
    <p:extLst>
      <p:ext uri="{BB962C8B-B14F-4D97-AF65-F5344CB8AC3E}">
        <p14:creationId xmlns:p14="http://schemas.microsoft.com/office/powerpoint/2010/main" val="135212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28" y="1397120"/>
            <a:ext cx="8724732" cy="2086861"/>
          </a:xfrm>
          <a:ln w="28575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8494" y="869576"/>
            <a:ext cx="10222943" cy="422341"/>
          </a:xfrm>
        </p:spPr>
        <p:txBody>
          <a:bodyPr>
            <a:noAutofit/>
          </a:bodyPr>
          <a:lstStyle/>
          <a:p>
            <a:pPr algn="ctr"/>
            <a:r>
              <a:rPr lang="es-AR" sz="3200" dirty="0"/>
              <a:t>Ajustes de la actividad: Inicio y fin de la sesión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714766" y="4685882"/>
            <a:ext cx="3793277" cy="120032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Programar la sesión: </a:t>
            </a:r>
          </a:p>
          <a:p>
            <a:pPr algn="ctr"/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indicar un tiempo de inicio y de cierre de la sesión. </a:t>
            </a:r>
          </a:p>
        </p:txBody>
      </p:sp>
      <p:pic>
        <p:nvPicPr>
          <p:cNvPr id="6" name="Marcador de contenido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10" y="4017619"/>
            <a:ext cx="4635486" cy="192121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9101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1576" y="304711"/>
            <a:ext cx="9387583" cy="733061"/>
          </a:xfrm>
        </p:spPr>
        <p:txBody>
          <a:bodyPr>
            <a:normAutofit fontScale="90000"/>
          </a:bodyPr>
          <a:lstStyle/>
          <a:p>
            <a:pPr algn="ctr"/>
            <a:r>
              <a:rPr lang="es-AR" sz="3200" dirty="0"/>
              <a:t>Ajustes durante la sesión </a:t>
            </a:r>
            <a:br>
              <a:rPr lang="es-AR" sz="3200" dirty="0"/>
            </a:br>
            <a:r>
              <a:rPr lang="es-AR" sz="3200" dirty="0"/>
              <a:t>- Espectadores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241576" y="2116970"/>
            <a:ext cx="2668500" cy="267765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Bloquear espectadores: para configurar el rol de espectador u observador y restringir sus funciones.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17" y="1246908"/>
            <a:ext cx="6031387" cy="5400003"/>
          </a:xfrm>
          <a:ln w="28575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4979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18890" y="1033176"/>
            <a:ext cx="3487271" cy="304698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Se recomienda permitir la interacción por chat y ver la lista de participantes. </a:t>
            </a:r>
          </a:p>
          <a:p>
            <a:pPr algn="ctr"/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Luego de configurarlo podemos asignar ese rol a cualquier participante dentro de la lista.</a:t>
            </a:r>
          </a:p>
          <a:p>
            <a:pPr algn="ctr"/>
            <a:endParaRPr lang="es-A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t="4658" r="2986" b="4017"/>
          <a:stretch/>
        </p:blipFill>
        <p:spPr>
          <a:xfrm>
            <a:off x="5975363" y="1302328"/>
            <a:ext cx="6216637" cy="5555672"/>
          </a:xfrm>
          <a:ln w="28575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Marcador de contenido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2220"/>
            <a:ext cx="6130652" cy="170159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119A4292-3F80-4893-B451-A0B2F40C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169" y="452527"/>
            <a:ext cx="7044468" cy="167081"/>
          </a:xfrm>
        </p:spPr>
        <p:txBody>
          <a:bodyPr>
            <a:normAutofit fontScale="90000"/>
          </a:bodyPr>
          <a:lstStyle/>
          <a:p>
            <a:pPr algn="ctr"/>
            <a:r>
              <a:rPr lang="es-AR" sz="3200" dirty="0"/>
              <a:t>Ajustes durante la sesión </a:t>
            </a:r>
            <a:br>
              <a:rPr lang="es-AR" sz="3200" dirty="0"/>
            </a:br>
            <a:r>
              <a:rPr lang="es-AR" sz="3200" dirty="0"/>
              <a:t>- Espectadores</a:t>
            </a:r>
          </a:p>
        </p:txBody>
      </p:sp>
    </p:spTree>
    <p:extLst>
      <p:ext uri="{BB962C8B-B14F-4D97-AF65-F5344CB8AC3E}">
        <p14:creationId xmlns:p14="http://schemas.microsoft.com/office/powerpoint/2010/main" val="1498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939" y="304711"/>
            <a:ext cx="11544300" cy="733061"/>
          </a:xfrm>
        </p:spPr>
        <p:txBody>
          <a:bodyPr>
            <a:normAutofit fontScale="90000"/>
          </a:bodyPr>
          <a:lstStyle/>
          <a:p>
            <a:pPr algn="ctr"/>
            <a:r>
              <a:rPr lang="es-AR" sz="3200" dirty="0"/>
              <a:t>Ajustes durante la reunión </a:t>
            </a:r>
            <a:br>
              <a:rPr lang="es-AR" sz="3200" dirty="0"/>
            </a:br>
            <a:r>
              <a:rPr lang="es-AR" sz="3200" dirty="0"/>
              <a:t>Grupos de trabajo / Salas externas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98939" y="1420722"/>
            <a:ext cx="4270769" cy="452431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Salas y grupos de trabajo</a:t>
            </a:r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s-A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 1) podemos distribuir a los participantes en diferentes salas para realizar una actividad grupal o de evaluación. </a:t>
            </a:r>
            <a:endParaRPr lang="es-A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2) Debemos considerar que para cada sala virtual creada, necesitamos contar con un moderador (docente) que la organice.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801" y="1137233"/>
            <a:ext cx="6286438" cy="5582221"/>
          </a:xfrm>
          <a:ln w="28575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7516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375" y="124602"/>
            <a:ext cx="11544300" cy="733061"/>
          </a:xfrm>
        </p:spPr>
        <p:txBody>
          <a:bodyPr>
            <a:normAutofit fontScale="90000"/>
          </a:bodyPr>
          <a:lstStyle/>
          <a:p>
            <a:pPr algn="ctr"/>
            <a:r>
              <a:rPr lang="es-AR" sz="3200" dirty="0"/>
              <a:t>Ajustes durante la reunión </a:t>
            </a:r>
            <a:br>
              <a:rPr lang="es-AR" sz="3200" dirty="0"/>
            </a:br>
            <a:r>
              <a:rPr lang="es-AR" sz="3200" dirty="0"/>
              <a:t>Grupos de trabajo / Salas externas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09739" y="2063080"/>
            <a:ext cx="3098377" cy="304698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3) Debemos indicar el numero de salas y la duración. </a:t>
            </a:r>
            <a:endParaRPr lang="es-A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A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4) Debemos asignar solo una sala a cada uno de los participantes.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65" y="1037772"/>
            <a:ext cx="7730836" cy="5729766"/>
          </a:xfrm>
          <a:ln w="28575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0919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lantilla de diseño de patrón de nub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385</Words>
  <Application>Microsoft Office PowerPoint</Application>
  <PresentationFormat>Panorámica</PresentationFormat>
  <Paragraphs>42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Open Sans</vt:lpstr>
      <vt:lpstr>Cambria</vt:lpstr>
      <vt:lpstr>Calibri</vt:lpstr>
      <vt:lpstr>Plantilla de diseño de patrón de nube</vt:lpstr>
      <vt:lpstr>Recomendaciones de seguridad para docentes   Big Blue Button(BBB)</vt:lpstr>
      <vt:lpstr>Planificar BBB en Moodle</vt:lpstr>
      <vt:lpstr>Ajustes de Seguridad: Sala de espera</vt:lpstr>
      <vt:lpstr>Ajustes de la actividad - Roles</vt:lpstr>
      <vt:lpstr>Ajustes de la actividad: Inicio y fin de la sesión</vt:lpstr>
      <vt:lpstr>Ajustes durante la sesión  - Espectadores</vt:lpstr>
      <vt:lpstr>Ajustes durante la sesión  - Espectadores</vt:lpstr>
      <vt:lpstr>Ajustes durante la reunión  Grupos de trabajo / Salas externas</vt:lpstr>
      <vt:lpstr>Ajustes durante la reunión  Grupos de trabajo / Salas externas</vt:lpstr>
      <vt:lpstr>Ajustes durante la reunión  Grupos de trabajo / Salas externas</vt:lpstr>
      <vt:lpstr>Ajustes durante la reunión  Grupos de trabajo / Salas externas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Recomendaciones de seguridad - zoom</dc:title>
  <dc:creator>ASUS</dc:creator>
  <cp:lastModifiedBy>Usuario</cp:lastModifiedBy>
  <cp:revision>97</cp:revision>
  <dcterms:created xsi:type="dcterms:W3CDTF">2020-03-24T14:30:47Z</dcterms:created>
  <dcterms:modified xsi:type="dcterms:W3CDTF">2020-05-07T19:21:47Z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